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BED6F-610D-433C-80AA-753BC40CDE1B}" type="datetimeFigureOut">
              <a:rPr lang="en-US" smtClean="0"/>
              <a:t>11/13/2011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E94C597-CA9B-4606-B44B-935BF9C224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BED6F-610D-433C-80AA-753BC40CDE1B}" type="datetimeFigureOut">
              <a:rPr lang="en-US" smtClean="0"/>
              <a:t>11/13/2011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C597-CA9B-4606-B44B-935BF9C224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BED6F-610D-433C-80AA-753BC40CDE1B}" type="datetimeFigureOut">
              <a:rPr lang="en-US" smtClean="0"/>
              <a:t>11/13/2011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C597-CA9B-4606-B44B-935BF9C224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BED6F-610D-433C-80AA-753BC40CDE1B}" type="datetimeFigureOut">
              <a:rPr lang="en-US" smtClean="0"/>
              <a:t>11/13/2011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C597-CA9B-4606-B44B-935BF9C224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BED6F-610D-433C-80AA-753BC40CDE1B}" type="datetimeFigureOut">
              <a:rPr lang="en-US" smtClean="0"/>
              <a:t>11/13/2011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E94C597-CA9B-4606-B44B-935BF9C224B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BED6F-610D-433C-80AA-753BC40CDE1B}" type="datetimeFigureOut">
              <a:rPr lang="en-US" smtClean="0"/>
              <a:t>11/13/2011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C597-CA9B-4606-B44B-935BF9C224B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BED6F-610D-433C-80AA-753BC40CDE1B}" type="datetimeFigureOut">
              <a:rPr lang="en-US" smtClean="0"/>
              <a:t>11/13/2011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C597-CA9B-4606-B44B-935BF9C224B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BED6F-610D-433C-80AA-753BC40CDE1B}" type="datetimeFigureOut">
              <a:rPr lang="en-US" smtClean="0"/>
              <a:t>11/13/2011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C597-CA9B-4606-B44B-935BF9C224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BED6F-610D-433C-80AA-753BC40CDE1B}" type="datetimeFigureOut">
              <a:rPr lang="en-US" smtClean="0"/>
              <a:t>11/13/2011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C597-CA9B-4606-B44B-935BF9C224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BED6F-610D-433C-80AA-753BC40CDE1B}" type="datetimeFigureOut">
              <a:rPr lang="en-US" smtClean="0"/>
              <a:t>11/13/2011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94C597-CA9B-4606-B44B-935BF9C224B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BED6F-610D-433C-80AA-753BC40CDE1B}" type="datetimeFigureOut">
              <a:rPr lang="en-US" smtClean="0"/>
              <a:t>11/13/2011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E94C597-CA9B-4606-B44B-935BF9C224B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02BED6F-610D-433C-80AA-753BC40CDE1B}" type="datetimeFigureOut">
              <a:rPr lang="en-US" smtClean="0"/>
              <a:t>11/13/2011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E94C597-CA9B-4606-B44B-935BF9C224B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historyforkids.org/learn/romans/people/freedmen.htm" TargetMode="External"/><Relationship Id="rId13" Type="http://schemas.openxmlformats.org/officeDocument/2006/relationships/hyperlink" Target="http://en.wikipedia.org/wiki/Spartacus" TargetMode="External"/><Relationship Id="rId3" Type="http://schemas.openxmlformats.org/officeDocument/2006/relationships/hyperlink" Target="http://www.historylearningsite.co.uk/roman_slaves.htm" TargetMode="External"/><Relationship Id="rId7" Type="http://schemas.openxmlformats.org/officeDocument/2006/relationships/hyperlink" Target="http://ancienthistory.about.com/cs/slavesandslavery/a/spartacus.htm" TargetMode="External"/><Relationship Id="rId12" Type="http://schemas.openxmlformats.org/officeDocument/2006/relationships/hyperlink" Target="http://www.pbs.org/empires/romans/empire/slaves_freemen.html" TargetMode="External"/><Relationship Id="rId2" Type="http://schemas.openxmlformats.org/officeDocument/2006/relationships/hyperlink" Target="http://www.unrv.com/culture/roman-slavery.php" TargetMode="External"/><Relationship Id="rId16" Type="http://schemas.openxmlformats.org/officeDocument/2006/relationships/hyperlink" Target="http://www.vroma.org/images/mcmanus_images/index8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hadrians.com/rome/romans/sources/roman_transport.html" TargetMode="External"/><Relationship Id="rId11" Type="http://schemas.openxmlformats.org/officeDocument/2006/relationships/hyperlink" Target="http://usslave.blogspot.com/2011_06_01_archive.html" TargetMode="External"/><Relationship Id="rId5" Type="http://schemas.openxmlformats.org/officeDocument/2006/relationships/hyperlink" Target="http://historylink102.com/Rome/roman-farming.htm" TargetMode="External"/><Relationship Id="rId15" Type="http://schemas.openxmlformats.org/officeDocument/2006/relationships/hyperlink" Target="http://www.crystalinks.com/romeslavery.html" TargetMode="External"/><Relationship Id="rId10" Type="http://schemas.openxmlformats.org/officeDocument/2006/relationships/hyperlink" Target="http://www.beazley.ox.ac.uk/CGPrograms/Cast/ASP/Cast.asp?CastNo=D118" TargetMode="External"/><Relationship Id="rId4" Type="http://schemas.openxmlformats.org/officeDocument/2006/relationships/hyperlink" Target="http://www.classicsunveiled.com/romel/html/slavery.html" TargetMode="External"/><Relationship Id="rId9" Type="http://schemas.openxmlformats.org/officeDocument/2006/relationships/hyperlink" Target="http://www.slaveryinamerica.org/scripts/sia/gallery.cgi" TargetMode="External"/><Relationship Id="rId14" Type="http://schemas.openxmlformats.org/officeDocument/2006/relationships/hyperlink" Target="http://libcom.org/history/many-enemies-there-are-slaves%E2%80%99-spartacus-politics-servile-rebellion-late-republi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By Shane Maher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Roman Slavery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Becoming A Slave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Prisoners of War</a:t>
            </a:r>
          </a:p>
          <a:p>
            <a:r>
              <a:rPr lang="en-US" dirty="0" smtClean="0"/>
              <a:t>Italian tribes</a:t>
            </a:r>
          </a:p>
          <a:p>
            <a:r>
              <a:rPr lang="en-US" dirty="0" smtClean="0"/>
              <a:t>Carthage</a:t>
            </a:r>
          </a:p>
          <a:p>
            <a:r>
              <a:rPr lang="en-US" dirty="0" smtClean="0"/>
              <a:t>Greece</a:t>
            </a:r>
          </a:p>
          <a:p>
            <a:r>
              <a:rPr lang="en-US" dirty="0" smtClean="0"/>
              <a:t>Macedonia</a:t>
            </a:r>
          </a:p>
          <a:p>
            <a:r>
              <a:rPr lang="en-US" dirty="0" smtClean="0"/>
              <a:t>Gaul</a:t>
            </a:r>
          </a:p>
          <a:p>
            <a:r>
              <a:rPr lang="en-US" dirty="0" smtClean="0"/>
              <a:t>Other eastern Provinces</a:t>
            </a:r>
          </a:p>
          <a:p>
            <a:endParaRPr lang="en-US" dirty="0" smtClean="0"/>
          </a:p>
        </p:txBody>
      </p:sp>
      <p:pic>
        <p:nvPicPr>
          <p:cNvPr id="4" name="Picture 3" descr="9 Roman Slaves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6022" y="457200"/>
            <a:ext cx="4337978" cy="2895600"/>
          </a:xfrm>
          <a:prstGeom prst="rect">
            <a:avLst/>
          </a:prstGeom>
        </p:spPr>
      </p:pic>
      <p:pic>
        <p:nvPicPr>
          <p:cNvPr id="5" name="Picture 4" descr="romeslaves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3962400"/>
            <a:ext cx="3314700" cy="2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Slave Markets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447800"/>
            <a:ext cx="83820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Expensive:</a:t>
            </a:r>
          </a:p>
          <a:p>
            <a:r>
              <a:rPr lang="en-US" dirty="0" smtClean="0"/>
              <a:t>Young Men</a:t>
            </a:r>
            <a:endParaRPr lang="en-US" b="1" dirty="0" smtClean="0"/>
          </a:p>
          <a:p>
            <a:r>
              <a:rPr lang="en-US" dirty="0" smtClean="0"/>
              <a:t>Cooks</a:t>
            </a:r>
          </a:p>
          <a:p>
            <a:r>
              <a:rPr lang="en-US" dirty="0" smtClean="0"/>
              <a:t>Vernae</a:t>
            </a:r>
          </a:p>
          <a:p>
            <a:r>
              <a:rPr lang="en-US" dirty="0" smtClean="0"/>
              <a:t>Beautiful Slaves</a:t>
            </a:r>
          </a:p>
          <a:p>
            <a:r>
              <a:rPr lang="en-US" dirty="0" smtClean="0"/>
              <a:t>Quaestor</a:t>
            </a:r>
          </a:p>
          <a:p>
            <a:r>
              <a:rPr lang="en-US" i="1" dirty="0" smtClean="0"/>
              <a:t>Sub hasta venire or sub corona venire</a:t>
            </a:r>
          </a:p>
          <a:p>
            <a:r>
              <a:rPr lang="en-US" dirty="0" smtClean="0"/>
              <a:t>Contubernia</a:t>
            </a:r>
          </a:p>
          <a:p>
            <a:r>
              <a:rPr lang="en-US" dirty="0" smtClean="0"/>
              <a:t>Aediles</a:t>
            </a:r>
          </a:p>
          <a:p>
            <a:r>
              <a:rPr lang="en-US" dirty="0" smtClean="0"/>
              <a:t>Caps</a:t>
            </a:r>
          </a:p>
          <a:p>
            <a:r>
              <a:rPr lang="en-US" dirty="0" smtClean="0"/>
              <a:t>Scrolls</a:t>
            </a:r>
            <a:endParaRPr lang="en-US" dirty="0"/>
          </a:p>
        </p:txBody>
      </p:sp>
      <p:pic>
        <p:nvPicPr>
          <p:cNvPr id="4" name="Picture 3" descr="slavaucti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609600"/>
            <a:ext cx="4127981" cy="3014512"/>
          </a:xfrm>
          <a:prstGeom prst="rect">
            <a:avLst/>
          </a:prstGeom>
        </p:spPr>
      </p:pic>
      <p:pic>
        <p:nvPicPr>
          <p:cNvPr id="5" name="Picture 4" descr="slav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4038600"/>
            <a:ext cx="3402894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1143000"/>
          </a:xfrm>
        </p:spPr>
        <p:txBody>
          <a:bodyPr/>
          <a:lstStyle/>
          <a:p>
            <a:r>
              <a:rPr lang="en-US" dirty="0" smtClean="0"/>
              <a:t>Jobs For Slaves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152400" y="1371600"/>
            <a:ext cx="4953000" cy="5029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Household:</a:t>
            </a:r>
          </a:p>
          <a:p>
            <a:r>
              <a:rPr lang="en-US" dirty="0" smtClean="0"/>
              <a:t>Heating the Hypocaust</a:t>
            </a:r>
          </a:p>
          <a:p>
            <a:r>
              <a:rPr lang="en-US" dirty="0" smtClean="0"/>
              <a:t>Dressing the Master</a:t>
            </a:r>
          </a:p>
          <a:p>
            <a:r>
              <a:rPr lang="en-US" dirty="0" smtClean="0"/>
              <a:t>Walk Children to School</a:t>
            </a:r>
          </a:p>
          <a:p>
            <a:r>
              <a:rPr lang="en-US" dirty="0" smtClean="0"/>
              <a:t>Clean the Villa</a:t>
            </a:r>
          </a:p>
          <a:p>
            <a:r>
              <a:rPr lang="en-US" dirty="0" smtClean="0"/>
              <a:t>Tidy the Garden</a:t>
            </a:r>
          </a:p>
          <a:p>
            <a:r>
              <a:rPr lang="en-US" dirty="0" smtClean="0"/>
              <a:t>Washing Clothes</a:t>
            </a:r>
          </a:p>
          <a:p>
            <a:r>
              <a:rPr lang="en-US" dirty="0" smtClean="0"/>
              <a:t>Carrying the Master in a Litter</a:t>
            </a:r>
          </a:p>
          <a:p>
            <a:r>
              <a:rPr lang="en-US" dirty="0" smtClean="0"/>
              <a:t>Dry Family after Bath</a:t>
            </a:r>
          </a:p>
          <a:p>
            <a:r>
              <a:rPr lang="en-US" dirty="0" smtClean="0"/>
              <a:t>Supply With constant food and Drink</a:t>
            </a:r>
          </a:p>
          <a:p>
            <a:r>
              <a:rPr lang="en-US" dirty="0" smtClean="0"/>
              <a:t>Walk Guests Hom</a:t>
            </a:r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05400" y="3048000"/>
            <a:ext cx="3892604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600" dirty="0" smtClean="0"/>
              <a:t>Farm Slaves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Took care of Farm during war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Did field work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Collect Grain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Plow Fields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Olives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Grapes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Wheat</a:t>
            </a:r>
          </a:p>
        </p:txBody>
      </p:sp>
      <p:pic>
        <p:nvPicPr>
          <p:cNvPr id="8" name="Picture 7" descr="roman_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56797" y="228600"/>
            <a:ext cx="3087203" cy="2133600"/>
          </a:xfrm>
          <a:prstGeom prst="rect">
            <a:avLst/>
          </a:prstGeom>
        </p:spPr>
      </p:pic>
      <p:pic>
        <p:nvPicPr>
          <p:cNvPr id="9" name="Picture 8" descr="romanlitter_sketc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9000" y="838200"/>
            <a:ext cx="2438400" cy="1865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Freedom, Rebellions, and Freedmen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447800"/>
            <a:ext cx="8229600" cy="5410200"/>
          </a:xfrm>
        </p:spPr>
        <p:txBody>
          <a:bodyPr/>
          <a:lstStyle/>
          <a:p>
            <a:r>
              <a:rPr lang="en-US" dirty="0" smtClean="0"/>
              <a:t>Slaves had to make up what they were bought for</a:t>
            </a:r>
          </a:p>
          <a:p>
            <a:r>
              <a:rPr lang="en-US" dirty="0" smtClean="0"/>
              <a:t>Freed By Master</a:t>
            </a:r>
          </a:p>
          <a:p>
            <a:r>
              <a:rPr lang="en-US" dirty="0" smtClean="0"/>
              <a:t>3 notable rebellions</a:t>
            </a:r>
          </a:p>
          <a:p>
            <a:r>
              <a:rPr lang="en-US" dirty="0" smtClean="0"/>
              <a:t>Spartacus</a:t>
            </a:r>
          </a:p>
          <a:p>
            <a:r>
              <a:rPr lang="en-US" dirty="0" smtClean="0"/>
              <a:t>Eunus “King Antiochus”</a:t>
            </a:r>
          </a:p>
          <a:p>
            <a:r>
              <a:rPr lang="en-US" dirty="0" smtClean="0"/>
              <a:t>Kleon</a:t>
            </a:r>
          </a:p>
          <a:p>
            <a:r>
              <a:rPr lang="en-US" dirty="0" smtClean="0"/>
              <a:t>Athenian</a:t>
            </a:r>
          </a:p>
          <a:p>
            <a:r>
              <a:rPr lang="en-US" dirty="0" smtClean="0"/>
              <a:t>Salvius</a:t>
            </a:r>
          </a:p>
          <a:p>
            <a:r>
              <a:rPr lang="en-US" dirty="0" smtClean="0"/>
              <a:t>Result was crucifixion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495800" y="1981200"/>
            <a:ext cx="4350037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600" dirty="0" smtClean="0"/>
              <a:t>Freedmen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Took orders from former masters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Could not hold office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Could not marry former masters</a:t>
            </a:r>
          </a:p>
          <a:p>
            <a:pPr>
              <a:buFont typeface="Arial" pitchFamily="34" charset="0"/>
              <a:buChar char="•"/>
            </a:pPr>
            <a:r>
              <a:rPr lang="en-US" sz="2600" dirty="0" smtClean="0"/>
              <a:t>Sometimes developed lives</a:t>
            </a:r>
            <a:endParaRPr lang="en-US" sz="2600" dirty="0"/>
          </a:p>
        </p:txBody>
      </p:sp>
      <p:pic>
        <p:nvPicPr>
          <p:cNvPr id="5" name="Picture 4" descr="funerarymonume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9200" y="3962400"/>
            <a:ext cx="1843193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Spartacus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447800"/>
            <a:ext cx="8458200" cy="5257800"/>
          </a:xfrm>
        </p:spPr>
        <p:txBody>
          <a:bodyPr/>
          <a:lstStyle/>
          <a:p>
            <a:r>
              <a:rPr lang="en-US" dirty="0" smtClean="0"/>
              <a:t>Trained by army</a:t>
            </a:r>
          </a:p>
          <a:p>
            <a:r>
              <a:rPr lang="en-US" dirty="0" smtClean="0"/>
              <a:t>Was a Slave</a:t>
            </a:r>
          </a:p>
          <a:p>
            <a:r>
              <a:rPr lang="en-US" dirty="0" smtClean="0"/>
              <a:t>Was a gladiator</a:t>
            </a:r>
          </a:p>
          <a:p>
            <a:r>
              <a:rPr lang="en-US" dirty="0" smtClean="0"/>
              <a:t>He and 2 Gallic Gladiators led revolt</a:t>
            </a:r>
          </a:p>
          <a:p>
            <a:r>
              <a:rPr lang="en-US" dirty="0" smtClean="0"/>
              <a:t>200 Gladiators</a:t>
            </a:r>
          </a:p>
          <a:p>
            <a:r>
              <a:rPr lang="en-US" dirty="0" smtClean="0"/>
              <a:t>80 escaped</a:t>
            </a:r>
          </a:p>
          <a:p>
            <a:r>
              <a:rPr lang="en-US" dirty="0" smtClean="0"/>
              <a:t>Formed a band of 70,000 slaves</a:t>
            </a:r>
          </a:p>
          <a:p>
            <a:r>
              <a:rPr lang="en-US" dirty="0" smtClean="0"/>
              <a:t>Hid in alps</a:t>
            </a:r>
          </a:p>
          <a:p>
            <a:r>
              <a:rPr lang="en-US" dirty="0" smtClean="0"/>
              <a:t>Planned escape</a:t>
            </a:r>
          </a:p>
          <a:p>
            <a:r>
              <a:rPr lang="en-US" dirty="0" smtClean="0"/>
              <a:t>Fought Crassus in Spain</a:t>
            </a:r>
          </a:p>
          <a:p>
            <a:r>
              <a:rPr lang="en-US" dirty="0" smtClean="0"/>
              <a:t>Body never found</a:t>
            </a:r>
          </a:p>
        </p:txBody>
      </p:sp>
      <p:pic>
        <p:nvPicPr>
          <p:cNvPr id="4" name="Picture 3" descr="Spartacus_I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152400"/>
            <a:ext cx="2819400" cy="4006516"/>
          </a:xfrm>
          <a:prstGeom prst="rect">
            <a:avLst/>
          </a:prstGeom>
        </p:spPr>
      </p:pic>
      <p:pic>
        <p:nvPicPr>
          <p:cNvPr id="5" name="Picture 4" descr="gladiator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4114800"/>
            <a:ext cx="3333750" cy="2506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1143000"/>
          </a:xfrm>
        </p:spPr>
        <p:txBody>
          <a:bodyPr/>
          <a:lstStyle/>
          <a:p>
            <a:r>
              <a:rPr lang="en-US" dirty="0" smtClean="0"/>
              <a:t>Roman Slaves VS. American Slaves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990600"/>
            <a:ext cx="7924800" cy="5181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Roman Slaves were prisoners of war</a:t>
            </a:r>
          </a:p>
          <a:p>
            <a:r>
              <a:rPr lang="en-US" dirty="0" smtClean="0"/>
              <a:t>American Slaves were captured from Africa</a:t>
            </a:r>
          </a:p>
          <a:p>
            <a:r>
              <a:rPr lang="en-US" dirty="0" smtClean="0"/>
              <a:t>American Slaves commonly worked in fields</a:t>
            </a:r>
          </a:p>
          <a:p>
            <a:r>
              <a:rPr lang="en-US" dirty="0" smtClean="0"/>
              <a:t>Roman Slaves worked fields, clothed their Masters, carried their Masters, and many other chores</a:t>
            </a:r>
          </a:p>
          <a:p>
            <a:r>
              <a:rPr lang="en-US" dirty="0" smtClean="0"/>
              <a:t>American Slaves escaped through the underground railroad</a:t>
            </a:r>
            <a:r>
              <a:rPr lang="en-US" dirty="0" smtClean="0"/>
              <a:t> </a:t>
            </a:r>
            <a:r>
              <a:rPr lang="en-US" dirty="0" smtClean="0"/>
              <a:t>or bought their freedom</a:t>
            </a:r>
          </a:p>
          <a:p>
            <a:r>
              <a:rPr lang="en-US" dirty="0" smtClean="0"/>
              <a:t>Roman Slaves killed themselves, were released, or bought their freedoms</a:t>
            </a:r>
          </a:p>
          <a:p>
            <a:r>
              <a:rPr lang="en-US" dirty="0" smtClean="0"/>
              <a:t>American Slaves were eventually freed by President Abraham Lincoln</a:t>
            </a:r>
          </a:p>
          <a:p>
            <a:r>
              <a:rPr lang="en-US" dirty="0" smtClean="0"/>
              <a:t>Roman Slaves were always slaves</a:t>
            </a:r>
          </a:p>
        </p:txBody>
      </p:sp>
      <p:pic>
        <p:nvPicPr>
          <p:cNvPr id="4" name="Picture 3" descr="slavetrade_co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96200" y="838200"/>
            <a:ext cx="1244600" cy="1767332"/>
          </a:xfrm>
          <a:prstGeom prst="rect">
            <a:avLst/>
          </a:prstGeom>
        </p:spPr>
      </p:pic>
      <p:pic>
        <p:nvPicPr>
          <p:cNvPr id="5" name="Picture 4" descr="D1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2414" y="4114800"/>
            <a:ext cx="1521586" cy="2241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772400" cy="1143000"/>
          </a:xfrm>
        </p:spPr>
        <p:txBody>
          <a:bodyPr/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0" y="914400"/>
            <a:ext cx="8382000" cy="5943600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>
                <a:hlinkClick r:id="rId2"/>
              </a:rPr>
              <a:t>http://www.unrv.com/culture/roman-slavery.php</a:t>
            </a:r>
            <a:endParaRPr lang="en-US" sz="2000" dirty="0" smtClean="0"/>
          </a:p>
          <a:p>
            <a:r>
              <a:rPr lang="en-US" sz="2000" dirty="0" smtClean="0">
                <a:hlinkClick r:id="rId3"/>
              </a:rPr>
              <a:t>http://</a:t>
            </a:r>
            <a:r>
              <a:rPr lang="en-US" sz="2000" dirty="0" smtClean="0">
                <a:hlinkClick r:id="rId3"/>
              </a:rPr>
              <a:t>www.historylearningsite.co.uk/roman_slaves.htm</a:t>
            </a:r>
            <a:endParaRPr lang="en-US" sz="2000" dirty="0" smtClean="0"/>
          </a:p>
          <a:p>
            <a:r>
              <a:rPr lang="en-US" sz="2000" dirty="0" smtClean="0">
                <a:hlinkClick r:id="rId4"/>
              </a:rPr>
              <a:t>http://</a:t>
            </a:r>
            <a:r>
              <a:rPr lang="en-US" sz="2000" dirty="0" smtClean="0">
                <a:hlinkClick r:id="rId4"/>
              </a:rPr>
              <a:t>www.classicsunveiled.com/romel/html/slavery.html</a:t>
            </a:r>
            <a:endParaRPr lang="en-US" sz="2000" dirty="0" smtClean="0"/>
          </a:p>
          <a:p>
            <a:r>
              <a:rPr lang="en-US" sz="2000" dirty="0" smtClean="0">
                <a:hlinkClick r:id="rId5"/>
              </a:rPr>
              <a:t>http://</a:t>
            </a:r>
            <a:r>
              <a:rPr lang="en-US" sz="2000" dirty="0" smtClean="0">
                <a:hlinkClick r:id="rId5"/>
              </a:rPr>
              <a:t>historylink102.com/Rome/roman-farming.htm</a:t>
            </a:r>
            <a:endParaRPr lang="en-US" sz="2000" dirty="0" smtClean="0"/>
          </a:p>
          <a:p>
            <a:r>
              <a:rPr lang="en-US" sz="2000" dirty="0" smtClean="0">
                <a:hlinkClick r:id="rId6"/>
              </a:rPr>
              <a:t>http://</a:t>
            </a:r>
            <a:r>
              <a:rPr lang="en-US" sz="2000" dirty="0" smtClean="0">
                <a:hlinkClick r:id="rId6"/>
              </a:rPr>
              <a:t>www.hadrians.com/rome/romans/sources/roman_transport.html</a:t>
            </a:r>
            <a:endParaRPr lang="en-US" sz="2000" dirty="0" smtClean="0"/>
          </a:p>
          <a:p>
            <a:r>
              <a:rPr lang="en-US" sz="2000" dirty="0" smtClean="0">
                <a:hlinkClick r:id="rId7"/>
              </a:rPr>
              <a:t>http://</a:t>
            </a:r>
            <a:r>
              <a:rPr lang="en-US" sz="2000" dirty="0" smtClean="0">
                <a:hlinkClick r:id="rId7"/>
              </a:rPr>
              <a:t>ancienthistory.about.com/cs/slavesandslavery/a/spartacus.htm</a:t>
            </a:r>
            <a:endParaRPr lang="en-US" sz="2000" dirty="0" smtClean="0"/>
          </a:p>
          <a:p>
            <a:r>
              <a:rPr lang="en-US" sz="2000" dirty="0" smtClean="0">
                <a:hlinkClick r:id="rId8"/>
              </a:rPr>
              <a:t>http://</a:t>
            </a:r>
            <a:r>
              <a:rPr lang="en-US" sz="2000" dirty="0" smtClean="0">
                <a:hlinkClick r:id="rId8"/>
              </a:rPr>
              <a:t>www.historyforkids.org/learn/romans/people/freedmen.htm</a:t>
            </a:r>
            <a:endParaRPr lang="en-US" sz="2000" dirty="0" smtClean="0"/>
          </a:p>
          <a:p>
            <a:r>
              <a:rPr lang="en-US" sz="2000" dirty="0" smtClean="0">
                <a:hlinkClick r:id="rId9"/>
              </a:rPr>
              <a:t>http://</a:t>
            </a:r>
            <a:r>
              <a:rPr lang="en-US" sz="2000" dirty="0" smtClean="0">
                <a:hlinkClick r:id="rId9"/>
              </a:rPr>
              <a:t>www.slaveryinamerica.org/scripts/sia/gallery.cgi</a:t>
            </a:r>
            <a:endParaRPr lang="en-US" sz="2000" dirty="0" smtClean="0"/>
          </a:p>
          <a:p>
            <a:r>
              <a:rPr lang="en-US" sz="2000" dirty="0" smtClean="0">
                <a:hlinkClick r:id="rId10"/>
              </a:rPr>
              <a:t>http://</a:t>
            </a:r>
            <a:r>
              <a:rPr lang="en-US" sz="2000" dirty="0" smtClean="0">
                <a:hlinkClick r:id="rId10"/>
              </a:rPr>
              <a:t>www.beazley.ox.ac.uk/CGPrograms/Cast/ASP/Cast.asp?CastNo=D118</a:t>
            </a:r>
            <a:endParaRPr lang="en-US" sz="2000" dirty="0" smtClean="0"/>
          </a:p>
          <a:p>
            <a:r>
              <a:rPr lang="en-US" sz="2000" dirty="0" smtClean="0">
                <a:hlinkClick r:id="rId11"/>
              </a:rPr>
              <a:t>http://</a:t>
            </a:r>
            <a:r>
              <a:rPr lang="en-US" sz="2000" dirty="0" smtClean="0">
                <a:hlinkClick r:id="rId11"/>
              </a:rPr>
              <a:t>usslave.blogspot.com/2011_06_01_archive.html</a:t>
            </a:r>
            <a:endParaRPr lang="en-US" sz="2000" dirty="0" smtClean="0"/>
          </a:p>
          <a:p>
            <a:r>
              <a:rPr lang="en-US" sz="2000" dirty="0" smtClean="0">
                <a:hlinkClick r:id="rId12"/>
              </a:rPr>
              <a:t>http://</a:t>
            </a:r>
            <a:r>
              <a:rPr lang="en-US" sz="2000" dirty="0" smtClean="0">
                <a:hlinkClick r:id="rId12"/>
              </a:rPr>
              <a:t>www.pbs.org/empires/romans/empire/slaves_freemen.html</a:t>
            </a:r>
            <a:endParaRPr lang="en-US" sz="2000" dirty="0" smtClean="0"/>
          </a:p>
          <a:p>
            <a:r>
              <a:rPr lang="en-US" sz="2000" dirty="0" smtClean="0">
                <a:hlinkClick r:id="rId13"/>
              </a:rPr>
              <a:t>http://</a:t>
            </a:r>
            <a:r>
              <a:rPr lang="en-US" sz="2000" dirty="0" smtClean="0">
                <a:hlinkClick r:id="rId13"/>
              </a:rPr>
              <a:t>en.wikipedia.org/wiki/Spartacus</a:t>
            </a:r>
            <a:endParaRPr lang="en-US" sz="2000" dirty="0" smtClean="0"/>
          </a:p>
          <a:p>
            <a:r>
              <a:rPr lang="en-US" sz="2000" dirty="0" smtClean="0">
                <a:hlinkClick r:id="rId14"/>
              </a:rPr>
              <a:t>http://</a:t>
            </a:r>
            <a:r>
              <a:rPr lang="en-US" sz="2000" dirty="0" smtClean="0">
                <a:hlinkClick r:id="rId14"/>
              </a:rPr>
              <a:t>libcom.org/history/many-enemies-there-are-slaves%E2%80%99-spartacus-politics-servile-rebellion-late-republic</a:t>
            </a:r>
            <a:endParaRPr lang="en-US" sz="2000" dirty="0" smtClean="0"/>
          </a:p>
          <a:p>
            <a:r>
              <a:rPr lang="en-US" sz="2000" dirty="0" smtClean="0">
                <a:hlinkClick r:id="rId15"/>
              </a:rPr>
              <a:t>http://</a:t>
            </a:r>
            <a:r>
              <a:rPr lang="en-US" sz="2000" dirty="0" smtClean="0">
                <a:hlinkClick r:id="rId15"/>
              </a:rPr>
              <a:t>www.crystalinks.com/romeslavery.html</a:t>
            </a:r>
            <a:endParaRPr lang="en-US" sz="2000" dirty="0" smtClean="0"/>
          </a:p>
          <a:p>
            <a:r>
              <a:rPr lang="en-US" sz="2000" dirty="0" smtClean="0">
                <a:hlinkClick r:id="rId16"/>
              </a:rPr>
              <a:t>http://</a:t>
            </a:r>
            <a:r>
              <a:rPr lang="en-US" sz="2000" dirty="0" smtClean="0">
                <a:hlinkClick r:id="rId16"/>
              </a:rPr>
              <a:t>www.vroma.org/images/mcmanus_images/index8.html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165</TotalTime>
  <Words>317</Words>
  <Application>Microsoft Office PowerPoint</Application>
  <PresentationFormat>On-screen Show (4:3)</PresentationFormat>
  <Paragraphs>94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Equity</vt:lpstr>
      <vt:lpstr>Roman Slavery</vt:lpstr>
      <vt:lpstr>Becoming A Slave</vt:lpstr>
      <vt:lpstr>Slave Markets</vt:lpstr>
      <vt:lpstr>Jobs For Slaves</vt:lpstr>
      <vt:lpstr>Freedom, Rebellions, and Freedmen</vt:lpstr>
      <vt:lpstr>Spartacus</vt:lpstr>
      <vt:lpstr>Roman Slaves VS. American Slaves</vt:lpstr>
      <vt:lpstr>Bibliography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Roman Slavery</dc:title>
  <dc:creator>Shane</dc:creator>
  <cp:lastModifiedBy>Shane</cp:lastModifiedBy>
  <cp:revision>18</cp:revision>
  <dcterms:created xsi:type="dcterms:W3CDTF">2011-11-13T13:32:25Z</dcterms:created>
  <dcterms:modified xsi:type="dcterms:W3CDTF">2011-11-13T16:18:17Z</dcterms:modified>
</cp:coreProperties>
</file>